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3"/>
  </p:notesMasterIdLst>
  <p:sldIdLst>
    <p:sldId id="265" r:id="rId5"/>
    <p:sldId id="266" r:id="rId6"/>
    <p:sldId id="267" r:id="rId7"/>
    <p:sldId id="268" r:id="rId8"/>
    <p:sldId id="263" r:id="rId9"/>
    <p:sldId id="269" r:id="rId10"/>
    <p:sldId id="270" r:id="rId11"/>
    <p:sldId id="257" r:id="rId12"/>
    <p:sldId id="272" r:id="rId13"/>
    <p:sldId id="271" r:id="rId14"/>
    <p:sldId id="256" r:id="rId15"/>
    <p:sldId id="258" r:id="rId16"/>
    <p:sldId id="259" r:id="rId17"/>
    <p:sldId id="260" r:id="rId18"/>
    <p:sldId id="261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39858B-A6F2-4A18-9E57-658EC78A35CE}" v="1" dt="2022-04-04T22:04:56.503"/>
  </p1510:revLst>
</p1510:revInfo>
</file>

<file path=ppt/tableStyles.xml><?xml version="1.0" encoding="utf-8"?>
<a:tblStyleLst xmlns:a="http://schemas.openxmlformats.org/drawingml/2006/main" def="{3B3F3B4A-46CC-4CAA-829D-CAEB2A449DC4}">
  <a:tblStyle styleId="{3B3F3B4A-46CC-4CAA-829D-CAEB2A449D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, Handing" userId="S::handing@bu.edu::6c8c8342-5e39-42a8-bca8-08a319065b09" providerId="AD" clId="Web-{7B39858B-A6F2-4A18-9E57-658EC78A35CE}"/>
    <pc:docChg chg="modSld">
      <pc:chgData name="Zhang, Handing" userId="S::handing@bu.edu::6c8c8342-5e39-42a8-bca8-08a319065b09" providerId="AD" clId="Web-{7B39858B-A6F2-4A18-9E57-658EC78A35CE}" dt="2022-04-04T22:04:56.503" v="0"/>
      <pc:docMkLst>
        <pc:docMk/>
      </pc:docMkLst>
      <pc:sldChg chg="addSp">
        <pc:chgData name="Zhang, Handing" userId="S::handing@bu.edu::6c8c8342-5e39-42a8-bca8-08a319065b09" providerId="AD" clId="Web-{7B39858B-A6F2-4A18-9E57-658EC78A35CE}" dt="2022-04-04T22:04:56.503" v="0"/>
        <pc:sldMkLst>
          <pc:docMk/>
          <pc:sldMk cId="1045764684" sldId="275"/>
        </pc:sldMkLst>
        <pc:spChg chg="add">
          <ac:chgData name="Zhang, Handing" userId="S::handing@bu.edu::6c8c8342-5e39-42a8-bca8-08a319065b09" providerId="AD" clId="Web-{7B39858B-A6F2-4A18-9E57-658EC78A35CE}" dt="2022-04-04T22:04:56.503" v="0"/>
          <ac:spMkLst>
            <pc:docMk/>
            <pc:sldMk cId="1045764684" sldId="275"/>
            <ac:spMk id="5" creationId="{E9F9B0F7-1C56-D31D-6093-154C60B9C6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74ebc6c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74ebc6c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74ebc6c2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74ebc6c2a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74ebc6c2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74ebc6c2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74ebc6c2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74ebc6c2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74ebc6c2a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74ebc6c2a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8263-F3A9-5443-B757-D6C1D7E2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8BD85-C53A-1841-A50D-3965A37B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D8802-262E-9E48-9BE4-C5E96BED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FF2C-E035-C54B-A96E-F80EC1C5AA5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E4DB0-130E-024B-BE7B-E08F05E0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890C4-8D5A-884A-98D0-05D5E7F6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22C7F-011B-7B4B-8357-4FFE12335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ill.cornell.edu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0.png"/><Relationship Id="rId7" Type="http://schemas.openxmlformats.org/officeDocument/2006/relationships/image" Target="../media/image2.jpe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82301-61D8-E34A-8404-F01275F5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999167" y="-2218686"/>
            <a:ext cx="3189670" cy="91880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3986"/>
            <a:ext cx="9188004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Decoding How Brain Circuits Control Behavior</a:t>
            </a:r>
          </a:p>
          <a:p>
            <a:pPr algn="ctr"/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04" y="3390966"/>
            <a:ext cx="35580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Department of Anatomy &amp; Neurobiology </a:t>
            </a:r>
          </a:p>
          <a:p>
            <a:r>
              <a:rPr lang="en-US" sz="1050">
                <a:solidFill>
                  <a:schemeClr val="bg1"/>
                </a:solidFill>
              </a:rPr>
              <a:t>Boston University School of Medicine</a:t>
            </a:r>
            <a:endParaRPr lang="en-US" sz="105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481AE-18B3-F94E-B76F-5A8E8529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4" y="4109253"/>
            <a:ext cx="1132172" cy="911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8DD9B0-44E1-EB48-81DE-3F644E6F234D}"/>
              </a:ext>
            </a:extLst>
          </p:cNvPr>
          <p:cNvSpPr txBox="1"/>
          <p:nvPr/>
        </p:nvSpPr>
        <p:spPr>
          <a:xfrm>
            <a:off x="3676034" y="4161195"/>
            <a:ext cx="2445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 b="1"/>
              <a:t>BU Neurophotonics Center</a:t>
            </a:r>
            <a:endParaRPr lang="en-US" sz="10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 b="1"/>
              <a:t>Center for Systems Neuroscience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 b="1"/>
              <a:t>The Center for Network Systems </a:t>
            </a:r>
          </a:p>
          <a:p>
            <a:r>
              <a:rPr lang="en-US" sz="1000" b="1"/>
              <a:t>      Biology (CNSB)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3BE7D-D506-3040-AB05-AB908AD7ABE3}"/>
              </a:ext>
            </a:extLst>
          </p:cNvPr>
          <p:cNvSpPr txBox="1"/>
          <p:nvPr/>
        </p:nvSpPr>
        <p:spPr>
          <a:xfrm>
            <a:off x="1263674" y="4144209"/>
            <a:ext cx="2405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 b="1"/>
              <a:t>Department of Biology</a:t>
            </a:r>
          </a:p>
          <a:p>
            <a:r>
              <a:rPr lang="en-US" sz="1000" b="1"/>
              <a:t>      Neurobiology Section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00" b="1"/>
              <a:t>Department of Pharmacology </a:t>
            </a:r>
          </a:p>
          <a:p>
            <a:r>
              <a:rPr lang="en-US" sz="1000" b="1"/>
              <a:t>      and Experimental Therapeutics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6DDF8A-2A2D-884B-8702-003D31320B95}"/>
              </a:ext>
            </a:extLst>
          </p:cNvPr>
          <p:cNvSpPr/>
          <p:nvPr/>
        </p:nvSpPr>
        <p:spPr>
          <a:xfrm>
            <a:off x="7225446" y="3598715"/>
            <a:ext cx="16979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Alberto Cruz-Martín, PhD</a:t>
            </a:r>
          </a:p>
        </p:txBody>
      </p:sp>
      <p:pic>
        <p:nvPicPr>
          <p:cNvPr id="3074" name="Picture 2" descr="Partners » MET International » Boston Univers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7" y="3972898"/>
            <a:ext cx="2983146" cy="117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14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9" y="908227"/>
            <a:ext cx="3797115" cy="39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539" y="1199496"/>
            <a:ext cx="4327714" cy="338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9F89C-BA9B-F74C-B2B4-B0DEE1F3ECF9}"/>
              </a:ext>
            </a:extLst>
          </p:cNvPr>
          <p:cNvSpPr/>
          <p:nvPr/>
        </p:nvSpPr>
        <p:spPr>
          <a:xfrm>
            <a:off x="0" y="-10627"/>
            <a:ext cx="9144000" cy="6928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/>
          <p:cNvSpPr/>
          <p:nvPr/>
        </p:nvSpPr>
        <p:spPr>
          <a:xfrm>
            <a:off x="90054" y="187903"/>
            <a:ext cx="8672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-apple-system"/>
              </a:rPr>
              <a:t>We identified individual VIP</a:t>
            </a:r>
            <a:r>
              <a:rPr lang="en-US" baseline="30000">
                <a:solidFill>
                  <a:srgbClr val="222222"/>
                </a:solidFill>
                <a:latin typeface="-apple-system"/>
              </a:rPr>
              <a:t>ACC</a:t>
            </a:r>
            <a:r>
              <a:rPr lang="en-US">
                <a:solidFill>
                  <a:srgbClr val="222222"/>
                </a:solidFill>
                <a:latin typeface="-apple-system"/>
              </a:rPr>
              <a:t> that preferentially activated to distinct stimuli across diverse tasks.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6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Cruz-Martin Miniscope Data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Organization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8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cell recordings are held in file ‘</a:t>
            </a:r>
            <a:r>
              <a:rPr lang="en" i="1"/>
              <a:t>binned_zscore.m’</a:t>
            </a:r>
            <a:r>
              <a:rPr lang="en"/>
              <a:t> and are sampled at 10 HZ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column represents a different cell and each row a different temporal sample in the time series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Animal behavior is held in the binary matrix ‘</a:t>
            </a:r>
            <a:r>
              <a:rPr lang="en" i="1"/>
              <a:t>binned_behavior.m’</a:t>
            </a:r>
            <a:endParaRPr i="1" baseline="3000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71" name="Google Shape;71;p15"/>
          <p:cNvGraphicFramePr/>
          <p:nvPr/>
        </p:nvGraphicFramePr>
        <p:xfrm>
          <a:off x="4924750" y="1387025"/>
          <a:ext cx="1148550" cy="1581100"/>
        </p:xfrm>
        <a:graphic>
          <a:graphicData uri="http://schemas.openxmlformats.org/drawingml/2006/table">
            <a:tbl>
              <a:tblPr>
                <a:noFill/>
                <a:tableStyleId>{3B3F3B4A-46CC-4CAA-829D-CAEB2A449DC4}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/>
                        <a:t>X</a:t>
                      </a:r>
                      <a:r>
                        <a:rPr lang="en" sz="1000" i="1" baseline="-25000"/>
                        <a:t>11</a:t>
                      </a:r>
                      <a:endParaRPr sz="1000" i="1" baseline="-25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21</a:t>
                      </a:r>
                      <a:endParaRPr i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31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/>
                        <a:t>X</a:t>
                      </a:r>
                      <a:r>
                        <a:rPr lang="en" sz="1000" i="1" baseline="-25000"/>
                        <a:t>12</a:t>
                      </a:r>
                      <a:endParaRPr sz="1000" i="1" baseline="-25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22</a:t>
                      </a:r>
                      <a:endParaRPr i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32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/>
                        <a:t>X</a:t>
                      </a:r>
                      <a:r>
                        <a:rPr lang="en" sz="1000" i="1" baseline="-25000"/>
                        <a:t>13</a:t>
                      </a:r>
                      <a:endParaRPr sz="1000" i="1" baseline="-25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23</a:t>
                      </a:r>
                      <a:endParaRPr i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33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/>
                        <a:t>X</a:t>
                      </a:r>
                      <a:r>
                        <a:rPr lang="en" sz="1000" i="1" baseline="-25000"/>
                        <a:t>14</a:t>
                      </a:r>
                      <a:endParaRPr sz="1000" i="1" baseline="-25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24</a:t>
                      </a:r>
                      <a:endParaRPr i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34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" name="Google Shape;72;p15"/>
          <p:cNvSpPr txBox="1"/>
          <p:nvPr/>
        </p:nvSpPr>
        <p:spPr>
          <a:xfrm>
            <a:off x="5079175" y="1017725"/>
            <a:ext cx="83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Cells 1 - i  </a:t>
            </a:r>
            <a:endParaRPr sz="1200"/>
          </a:p>
        </p:txBody>
      </p:sp>
      <p:graphicFrame>
        <p:nvGraphicFramePr>
          <p:cNvPr id="73" name="Google Shape;73;p15"/>
          <p:cNvGraphicFramePr/>
          <p:nvPr/>
        </p:nvGraphicFramePr>
        <p:xfrm>
          <a:off x="6384900" y="1387025"/>
          <a:ext cx="382850" cy="1581100"/>
        </p:xfrm>
        <a:graphic>
          <a:graphicData uri="http://schemas.openxmlformats.org/drawingml/2006/table">
            <a:tbl>
              <a:tblPr>
                <a:noFill/>
                <a:tableStyleId>{3B3F3B4A-46CC-4CAA-829D-CAEB2A449DC4}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i1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i2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i3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i4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" name="Google Shape;74;p15"/>
          <p:cNvSpPr txBox="1"/>
          <p:nvPr/>
        </p:nvSpPr>
        <p:spPr>
          <a:xfrm>
            <a:off x="6056100" y="1153200"/>
            <a:ext cx="3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…</a:t>
            </a:r>
            <a:endParaRPr i="1"/>
          </a:p>
        </p:txBody>
      </p:sp>
      <p:graphicFrame>
        <p:nvGraphicFramePr>
          <p:cNvPr id="75" name="Google Shape;75;p15"/>
          <p:cNvGraphicFramePr/>
          <p:nvPr/>
        </p:nvGraphicFramePr>
        <p:xfrm>
          <a:off x="4924750" y="3254000"/>
          <a:ext cx="1148550" cy="335250"/>
        </p:xfrm>
        <a:graphic>
          <a:graphicData uri="http://schemas.openxmlformats.org/drawingml/2006/table">
            <a:tbl>
              <a:tblPr>
                <a:noFill/>
                <a:tableStyleId>{3B3F3B4A-46CC-4CAA-829D-CAEB2A449DC4}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/>
                        <a:t>X</a:t>
                      </a:r>
                      <a:r>
                        <a:rPr lang="en" sz="1000" i="1" baseline="-25000"/>
                        <a:t>1j</a:t>
                      </a:r>
                      <a:endParaRPr sz="1000" i="1" baseline="-25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2j</a:t>
                      </a:r>
                      <a:endParaRPr i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3j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Google Shape;76;p15"/>
          <p:cNvSpPr txBox="1"/>
          <p:nvPr/>
        </p:nvSpPr>
        <p:spPr>
          <a:xfrm rot="-5400000">
            <a:off x="4096925" y="1992925"/>
            <a:ext cx="114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Samples 1 - j  </a:t>
            </a:r>
            <a:endParaRPr sz="1200"/>
          </a:p>
        </p:txBody>
      </p:sp>
      <p:sp>
        <p:nvSpPr>
          <p:cNvPr id="77" name="Google Shape;77;p15"/>
          <p:cNvSpPr txBox="1"/>
          <p:nvPr/>
        </p:nvSpPr>
        <p:spPr>
          <a:xfrm rot="-5400000">
            <a:off x="4714675" y="2932425"/>
            <a:ext cx="3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…</a:t>
            </a:r>
            <a:endParaRPr i="1"/>
          </a:p>
        </p:txBody>
      </p:sp>
      <p:graphicFrame>
        <p:nvGraphicFramePr>
          <p:cNvPr id="78" name="Google Shape;78;p15"/>
          <p:cNvGraphicFramePr/>
          <p:nvPr/>
        </p:nvGraphicFramePr>
        <p:xfrm>
          <a:off x="6384900" y="3223525"/>
          <a:ext cx="382850" cy="335250"/>
        </p:xfrm>
        <a:graphic>
          <a:graphicData uri="http://schemas.openxmlformats.org/drawingml/2006/table">
            <a:tbl>
              <a:tblPr>
                <a:noFill/>
                <a:tableStyleId>{3B3F3B4A-46CC-4CAA-829D-CAEB2A449DC4}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ij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9" name="Google Shape;79;p15"/>
          <p:cNvGraphicFramePr/>
          <p:nvPr/>
        </p:nvGraphicFramePr>
        <p:xfrm>
          <a:off x="7328975" y="1387030"/>
          <a:ext cx="765700" cy="1524200"/>
        </p:xfrm>
        <a:graphic>
          <a:graphicData uri="http://schemas.openxmlformats.org/drawingml/2006/table">
            <a:tbl>
              <a:tblPr>
                <a:noFill/>
                <a:tableStyleId>{3B3F3B4A-46CC-4CAA-829D-CAEB2A449DC4}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/>
                        <a:t>y</a:t>
                      </a:r>
                      <a:r>
                        <a:rPr lang="en" sz="1000" i="1" baseline="-25000"/>
                        <a:t>11</a:t>
                      </a:r>
                      <a:endParaRPr sz="1000" i="1"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21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12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22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23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14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24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0" name="Google Shape;80;p15"/>
          <p:cNvSpPr txBox="1"/>
          <p:nvPr/>
        </p:nvSpPr>
        <p:spPr>
          <a:xfrm>
            <a:off x="7042350" y="1017725"/>
            <a:ext cx="151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Behaviors 1 and 2  </a:t>
            </a:r>
            <a:endParaRPr sz="1200"/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7325125" y="3254000"/>
          <a:ext cx="765700" cy="335250"/>
        </p:xfrm>
        <a:graphic>
          <a:graphicData uri="http://schemas.openxmlformats.org/drawingml/2006/table">
            <a:tbl>
              <a:tblPr>
                <a:noFill/>
                <a:tableStyleId>{3B3F3B4A-46CC-4CAA-829D-CAEB2A449DC4}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/>
                        <a:t>y</a:t>
                      </a:r>
                      <a:r>
                        <a:rPr lang="en" sz="1000" i="1" baseline="-25000"/>
                        <a:t>1j</a:t>
                      </a:r>
                      <a:endParaRPr sz="1000" i="1" baseline="-25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i="1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lang="en" sz="1000" i="1" baseline="-25000">
                          <a:solidFill>
                            <a:schemeClr val="dk1"/>
                          </a:solidFill>
                        </a:rPr>
                        <a:t>2j</a:t>
                      </a:r>
                      <a:endParaRPr i="1" baseline="-25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" name="Google Shape;82;p15"/>
          <p:cNvSpPr txBox="1"/>
          <p:nvPr/>
        </p:nvSpPr>
        <p:spPr>
          <a:xfrm rot="-5400000">
            <a:off x="7115050" y="2932425"/>
            <a:ext cx="3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…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Elevated Zero Maze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74700" y="1152475"/>
            <a:ext cx="395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Mice are placed in the Elevated Zero Maze to explore for 10 minutes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They can either be in the closed arm (anxiolytic) or the open arm (anxiogenic)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Column 1 of </a:t>
            </a:r>
            <a:r>
              <a:rPr lang="en" sz="1400" i="1"/>
              <a:t>binned_behavior</a:t>
            </a:r>
            <a:r>
              <a:rPr lang="en" sz="1400"/>
              <a:t> indicates when the animal is in the closed arm and column 2 indicates the animal is in the open arm</a:t>
            </a:r>
            <a:endParaRPr sz="1400"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32705"/>
          <a:stretch/>
        </p:blipFill>
        <p:spPr>
          <a:xfrm>
            <a:off x="5035225" y="1388950"/>
            <a:ext cx="3305376" cy="236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Opposite Sex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274700" y="1152475"/>
            <a:ext cx="395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Mice are placed in a social chamber for 10 minutes and allowed two explore two cups containing a male and female of the same strain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Column 1 of </a:t>
            </a:r>
            <a:r>
              <a:rPr lang="en" sz="1400" i="1"/>
              <a:t>binned_behavior</a:t>
            </a:r>
            <a:r>
              <a:rPr lang="en" sz="1400"/>
              <a:t> indicates when the animal is interacting with the male cup and column 2 indicates the animal is interacting with the female cup</a:t>
            </a:r>
            <a:endParaRPr sz="1400"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l="67998" t="22106" r="11911"/>
          <a:stretch/>
        </p:blipFill>
        <p:spPr>
          <a:xfrm>
            <a:off x="5543150" y="1339525"/>
            <a:ext cx="1398749" cy="31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Interaction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274700" y="1152475"/>
            <a:ext cx="395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Mice are placed in a social chamber for 5 minutes and are allowed to freely interact with a novel mouse of the same strain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Column 1 of </a:t>
            </a:r>
            <a:r>
              <a:rPr lang="en" sz="1400" i="1"/>
              <a:t>binned_behavior</a:t>
            </a:r>
            <a:r>
              <a:rPr lang="en" sz="1400"/>
              <a:t> indicates when the animal is interacting with the other animal and column 2 indicates the animal is performing a non-social behavior, rearing</a:t>
            </a:r>
            <a:endParaRPr sz="1400"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12033"/>
          <a:stretch/>
        </p:blipFill>
        <p:spPr>
          <a:xfrm flipH="1">
            <a:off x="6254450" y="1700475"/>
            <a:ext cx="2741125" cy="19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l="20716" t="6006" r="63520"/>
          <a:stretch/>
        </p:blipFill>
        <p:spPr>
          <a:xfrm>
            <a:off x="5498725" y="1280965"/>
            <a:ext cx="1398752" cy="25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7230325" y="3557750"/>
            <a:ext cx="407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Mouse rearing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C16CFD-2A3C-ED4F-8E26-823C44FA914B}"/>
              </a:ext>
            </a:extLst>
          </p:cNvPr>
          <p:cNvSpPr/>
          <p:nvPr/>
        </p:nvSpPr>
        <p:spPr>
          <a:xfrm>
            <a:off x="0" y="-87927"/>
            <a:ext cx="9144000" cy="6928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71FF3-0901-FF49-98A2-0AC106DD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3" y="-8081"/>
            <a:ext cx="1871121" cy="533112"/>
          </a:xfrm>
        </p:spPr>
        <p:txBody>
          <a:bodyPr>
            <a:noAutofit/>
          </a:bodyPr>
          <a:lstStyle/>
          <a:p>
            <a:r>
              <a:rPr lang="en-US" sz="2400">
                <a:latin typeface="+mn-lt"/>
                <a:ea typeface="Apple Chancery" charset="0"/>
                <a:cs typeface="Apple Chancery" charset="0"/>
              </a:rPr>
              <a:t>Funding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2F8BA-2FD2-7144-825B-93D63C7A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64" y="2530284"/>
            <a:ext cx="3176576" cy="1080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F7A69-E5F1-5440-A09F-5C57C6D0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" y="732856"/>
            <a:ext cx="3001815" cy="1455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D60F3-5B59-B840-8CC2-9A6A15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41" t="10176" r="10689" b="4050"/>
          <a:stretch/>
        </p:blipFill>
        <p:spPr>
          <a:xfrm>
            <a:off x="6611848" y="811342"/>
            <a:ext cx="1744346" cy="1718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CDF5D-B90C-7942-99C5-9CAA108EE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275" y="758999"/>
            <a:ext cx="1894679" cy="1653075"/>
          </a:xfrm>
          <a:prstGeom prst="rect">
            <a:avLst/>
          </a:prstGeom>
        </p:spPr>
      </p:pic>
      <p:pic>
        <p:nvPicPr>
          <p:cNvPr id="4098" name="Picture 2" descr="Alector Announces $133 Million in Series E Financing to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954" y="2736746"/>
            <a:ext cx="2345964" cy="12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481AE-18B3-F94E-B76F-5A8E8529A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04" y="4109253"/>
            <a:ext cx="1132172" cy="9117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8DD9B0-44E1-EB48-81DE-3F644E6F234D}"/>
              </a:ext>
            </a:extLst>
          </p:cNvPr>
          <p:cNvSpPr txBox="1"/>
          <p:nvPr/>
        </p:nvSpPr>
        <p:spPr>
          <a:xfrm>
            <a:off x="3676034" y="4161195"/>
            <a:ext cx="2858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/>
              <a:t>BU Neurophotonics Center</a:t>
            </a:r>
            <a:endParaRPr lang="en-US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/>
              <a:t>Center for Systems Neuroscience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/>
              <a:t>The Center for Network Systems </a:t>
            </a:r>
          </a:p>
          <a:p>
            <a:r>
              <a:rPr lang="en-US" sz="1200" b="1"/>
              <a:t>      Biology (CNSB)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3BE7D-D506-3040-AB05-AB908AD7ABE3}"/>
              </a:ext>
            </a:extLst>
          </p:cNvPr>
          <p:cNvSpPr txBox="1"/>
          <p:nvPr/>
        </p:nvSpPr>
        <p:spPr>
          <a:xfrm>
            <a:off x="1263674" y="4144209"/>
            <a:ext cx="2405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/>
              <a:t>Department of Biology</a:t>
            </a:r>
          </a:p>
          <a:p>
            <a:r>
              <a:rPr lang="en-US" sz="1200" b="1"/>
              <a:t>      Neurobiology Section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/>
              <a:t>Department of Pharmacology </a:t>
            </a:r>
          </a:p>
          <a:p>
            <a:r>
              <a:rPr lang="en-US" sz="1200" b="1"/>
              <a:t>      and Experimental Therapeutics</a:t>
            </a:r>
          </a:p>
        </p:txBody>
      </p:sp>
      <p:pic>
        <p:nvPicPr>
          <p:cNvPr id="15" name="Picture 2" descr="Partners » MET International » Boston Universit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865" y="3970305"/>
            <a:ext cx="2983146" cy="117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99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382157-6F62-A543-BC69-E885039579F1}"/>
              </a:ext>
            </a:extLst>
          </p:cNvPr>
          <p:cNvSpPr/>
          <p:nvPr/>
        </p:nvSpPr>
        <p:spPr>
          <a:xfrm>
            <a:off x="15781" y="8410"/>
            <a:ext cx="9128219" cy="6928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55B0C-3E75-914D-94B5-EEC8AB27A03C}"/>
              </a:ext>
            </a:extLst>
          </p:cNvPr>
          <p:cNvSpPr txBox="1"/>
          <p:nvPr/>
        </p:nvSpPr>
        <p:spPr>
          <a:xfrm>
            <a:off x="23575" y="17476"/>
            <a:ext cx="33009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Apple Chancery" charset="0"/>
                <a:ea typeface="Apple Chancery" charset="0"/>
                <a:cs typeface="Apple Chancery" charset="0"/>
              </a:rPr>
              <a:t>Acknowledgments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106" y="722885"/>
            <a:ext cx="4572000" cy="26314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/>
              <a:t>C4 project</a:t>
            </a:r>
          </a:p>
          <a:p>
            <a:endParaRPr 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Ashley L. Comer</a:t>
            </a:r>
            <a:r>
              <a:rPr lang="en-US" sz="1200"/>
              <a:t>, Now Scientist at Sanofi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Tushare Jinadasa</a:t>
            </a:r>
            <a:r>
              <a:rPr lang="en-US" sz="1200"/>
              <a:t>, Now Scientist at Sarepta</a:t>
            </a:r>
          </a:p>
          <a:p>
            <a:endParaRPr 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Rhushikesh A. Phadke, MCBB, Graduate student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Lisa N. Kretsge, GPN, Graduate student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Thanh P. H. Nguyen, Biomed Eng, Undergraduate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Jungjoon Lee, Biology, Undergraduate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Elena R. Newmark, Biology, Undergraduate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Frances S. Hausmann, Biology, Undergraduate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SaraAnn Rosenthal, Connecticut College, Undergrad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Kevin Liu </a:t>
            </a:r>
            <a:r>
              <a:rPr lang="en-US" sz="1050" err="1"/>
              <a:t>Kot</a:t>
            </a:r>
            <a:r>
              <a:rPr lang="en-US" sz="1050"/>
              <a:t>, Biology, Undergraduate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Yenyu Liu, Biochemistry, BA/MS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William W. Yen, Biomed Eng, Undergraduate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107" y="3633764"/>
            <a:ext cx="41713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/>
              <a:t>C4 collaborators</a:t>
            </a:r>
          </a:p>
          <a:p>
            <a:endParaRPr 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en-US" sz="1200"/>
              <a:t>Balaji Sriram, Now Senior Translational Scientist at Praxis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/>
              <a:t>Giovanna </a:t>
            </a:r>
            <a:r>
              <a:rPr lang="en-US" sz="1200" err="1"/>
              <a:t>Antognetti</a:t>
            </a:r>
            <a:r>
              <a:rPr lang="en-US" sz="1200"/>
              <a:t>, Biogen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/>
              <a:t>James P. Gilbert, Now Xenon Pharmaceuticals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err="1"/>
              <a:t>Borislav</a:t>
            </a:r>
            <a:r>
              <a:rPr lang="en-US" sz="1200"/>
              <a:t> </a:t>
            </a:r>
            <a:r>
              <a:rPr lang="en-US" sz="1200" err="1"/>
              <a:t>Dejanovic</a:t>
            </a:r>
            <a:r>
              <a:rPr lang="en-US" sz="1200"/>
              <a:t>, Group Leader, Broad Institute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45611" y="722886"/>
            <a:ext cx="3701654" cy="1985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/>
              <a:t>C4-SXN27</a:t>
            </a:r>
          </a:p>
          <a:p>
            <a:endParaRPr 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Rhushikesh A. Phadke</a:t>
            </a:r>
            <a:r>
              <a:rPr lang="en-US" sz="1200"/>
              <a:t>, MCBB, Graduate student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Luke Fournier</a:t>
            </a:r>
            <a:r>
              <a:rPr lang="en-US" sz="1200"/>
              <a:t>, Biology, Graduate student</a:t>
            </a:r>
          </a:p>
          <a:p>
            <a:endParaRPr 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Ali </a:t>
            </a:r>
            <a:r>
              <a:rPr lang="en-US" sz="1050" err="1"/>
              <a:t>Brack</a:t>
            </a:r>
            <a:r>
              <a:rPr lang="en-US" sz="1050"/>
              <a:t>, MCBB, Graduate Student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Ezra </a:t>
            </a:r>
            <a:r>
              <a:rPr lang="en-US" sz="1050" err="1"/>
              <a:t>Kruzich</a:t>
            </a:r>
            <a:r>
              <a:rPr lang="en-US" sz="1050"/>
              <a:t>, Biology, Graduate student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Ines Picard, Biology, Undergraduate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Maria Salgado, Biology, Undergraduate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err="1"/>
              <a:t>Xutong</a:t>
            </a:r>
            <a:r>
              <a:rPr lang="en-US" sz="1050"/>
              <a:t> (Tina) Zhang, BA/MS Program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err="1"/>
              <a:t>Qifan</a:t>
            </a:r>
            <a:r>
              <a:rPr lang="en-US" sz="1050"/>
              <a:t> Amber Shang, Research Technician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37643" y="3356765"/>
            <a:ext cx="21547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/>
              <a:t>https://www.cruzmartinlab.org/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758607" y="722885"/>
            <a:ext cx="21114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/>
              <a:t>Lab managers</a:t>
            </a:r>
          </a:p>
          <a:p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/>
              <a:t>William W. Yen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/>
              <a:t>Connor Johnson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19" name="TextBox 18"/>
          <p:cNvSpPr txBox="1"/>
          <p:nvPr/>
        </p:nvSpPr>
        <p:spPr>
          <a:xfrm>
            <a:off x="3953643" y="2871040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New paper! </a:t>
            </a:r>
            <a:r>
              <a:rPr lang="en-US" sz="1200"/>
              <a:t>Johnson, Kretsge, Yen et al. Molecular Psychiatry (in press)</a:t>
            </a:r>
          </a:p>
          <a:p>
            <a:r>
              <a:rPr lang="en-US" sz="1200" b="1"/>
              <a:t>New R01! </a:t>
            </a:r>
            <a:r>
              <a:rPr lang="en-US" sz="1200"/>
              <a:t>Looking for postdocs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8" y="3150904"/>
            <a:ext cx="2656796" cy="1992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F9B0F7-1C56-D31D-6093-154C60B9C67B}"/>
              </a:ext>
            </a:extLst>
          </p:cNvPr>
          <p:cNvSpPr txBox="1"/>
          <p:nvPr/>
        </p:nvSpPr>
        <p:spPr>
          <a:xfrm>
            <a:off x="3200400" y="234315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45764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093"/>
            <a:ext cx="9144000" cy="2622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A55B0C-3E75-914D-94B5-EEC8AB27A03C}"/>
              </a:ext>
            </a:extLst>
          </p:cNvPr>
          <p:cNvSpPr txBox="1"/>
          <p:nvPr/>
        </p:nvSpPr>
        <p:spPr>
          <a:xfrm>
            <a:off x="3555700" y="223145"/>
            <a:ext cx="1914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Apple Chancery" charset="0"/>
                <a:ea typeface="Apple Chancery" charset="0"/>
                <a:cs typeface="Apple Chancery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2234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665F9B-648B-EF46-A482-B49C9D0DD9AC}"/>
              </a:ext>
            </a:extLst>
          </p:cNvPr>
          <p:cNvSpPr/>
          <p:nvPr/>
        </p:nvSpPr>
        <p:spPr>
          <a:xfrm>
            <a:off x="0" y="-6230"/>
            <a:ext cx="9144000" cy="6928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396BF1-F9D0-0D4D-BEF5-0F2617F58E9C}"/>
              </a:ext>
            </a:extLst>
          </p:cNvPr>
          <p:cNvSpPr txBox="1">
            <a:spLocks/>
          </p:cNvSpPr>
          <p:nvPr/>
        </p:nvSpPr>
        <p:spPr>
          <a:xfrm>
            <a:off x="116612" y="66401"/>
            <a:ext cx="7282543" cy="5221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50">
                <a:latin typeface="+mn-lt"/>
              </a:rPr>
              <a:t>The neural circuit mechanisms of social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7A967-580F-654C-8F7C-1BFE689F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8" y="823903"/>
            <a:ext cx="3023507" cy="1761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B77C6-1A9B-D644-9EA9-D8BB601FA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11" y="759206"/>
            <a:ext cx="3317459" cy="1973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7E1F0-31DB-824F-A667-059FE35723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56"/>
          <a:stretch/>
        </p:blipFill>
        <p:spPr>
          <a:xfrm>
            <a:off x="3757883" y="2991053"/>
            <a:ext cx="1972531" cy="1880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BE4E72-8E2B-884A-A916-D2D200924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66" y="2893402"/>
            <a:ext cx="2419350" cy="1819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F59F7D-A5EA-6143-B428-494BB4C22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679" y="3302669"/>
            <a:ext cx="30289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3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667"/>
          <a:stretch/>
        </p:blipFill>
        <p:spPr>
          <a:xfrm>
            <a:off x="373247" y="1011730"/>
            <a:ext cx="2182274" cy="3710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1941" y="4900661"/>
            <a:ext cx="29320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err="1"/>
              <a:t>Rakic</a:t>
            </a:r>
            <a:r>
              <a:rPr lang="pl-PL" sz="1050"/>
              <a:t>, 1995; </a:t>
            </a:r>
            <a:r>
              <a:rPr lang="en-US" sz="1050"/>
              <a:t>Bear, Connors, Paradiso, 3</a:t>
            </a:r>
            <a:r>
              <a:rPr lang="en-US" sz="1050" baseline="30000"/>
              <a:t>rd</a:t>
            </a:r>
            <a:r>
              <a:rPr lang="en-US" sz="1050"/>
              <a:t> edition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123" y="1214840"/>
            <a:ext cx="2309026" cy="1633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546" y="1303020"/>
            <a:ext cx="2290147" cy="28754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10543" y="1011730"/>
            <a:ext cx="6082581" cy="37101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3112546" y="4247070"/>
            <a:ext cx="18373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Protomap in Telencephalon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52117" y="1076341"/>
            <a:ext cx="11833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Cortical columns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3057B8-C34A-FD4E-858A-E68641273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122" y="3183766"/>
            <a:ext cx="3166955" cy="11480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5365B7-2EB6-CC40-A600-7921F1075EFD}"/>
              </a:ext>
            </a:extLst>
          </p:cNvPr>
          <p:cNvSpPr/>
          <p:nvPr/>
        </p:nvSpPr>
        <p:spPr>
          <a:xfrm>
            <a:off x="4995563" y="4910933"/>
            <a:ext cx="13917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ea typeface="Calibri" charset="0"/>
                <a:cs typeface="Calibri" charset="0"/>
              </a:rPr>
              <a:t>Williams et al., 2010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65F9B-648B-EF46-A482-B49C9D0DD9AC}"/>
              </a:ext>
            </a:extLst>
          </p:cNvPr>
          <p:cNvSpPr/>
          <p:nvPr/>
        </p:nvSpPr>
        <p:spPr>
          <a:xfrm>
            <a:off x="0" y="-6230"/>
            <a:ext cx="9144000" cy="6928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48491" y="108478"/>
            <a:ext cx="78554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/>
              <a:t>Crucial to all these functions is how the brain is wired</a:t>
            </a:r>
          </a:p>
        </p:txBody>
      </p:sp>
    </p:spTree>
    <p:extLst>
      <p:ext uri="{BB962C8B-B14F-4D97-AF65-F5344CB8AC3E}">
        <p14:creationId xmlns:p14="http://schemas.microsoft.com/office/powerpoint/2010/main" val="136805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EEA9D4-94C0-914E-8079-0526DE5BF1BE}"/>
              </a:ext>
            </a:extLst>
          </p:cNvPr>
          <p:cNvSpPr/>
          <p:nvPr/>
        </p:nvSpPr>
        <p:spPr>
          <a:xfrm>
            <a:off x="0" y="-6230"/>
            <a:ext cx="9144000" cy="6928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68F16-7DB4-7C4A-B80E-5A1CD49D830B}"/>
              </a:ext>
            </a:extLst>
          </p:cNvPr>
          <p:cNvSpPr txBox="1"/>
          <p:nvPr/>
        </p:nvSpPr>
        <p:spPr>
          <a:xfrm>
            <a:off x="135549" y="139079"/>
            <a:ext cx="817563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/>
              <a:t>Social dysfunction in neuropsychiatric and neurodegenerative disorders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A76D92-6C4E-4749-AB53-C19083A3E0F9}"/>
              </a:ext>
            </a:extLst>
          </p:cNvPr>
          <p:cNvSpPr/>
          <p:nvPr/>
        </p:nvSpPr>
        <p:spPr>
          <a:xfrm>
            <a:off x="113380" y="779977"/>
            <a:ext cx="891724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rgbClr val="2E2E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deficits represent the first signs of a number of neuropsychiatric disorders and neurodegenerative diseases including schizophrenia (</a:t>
            </a:r>
            <a:r>
              <a:rPr lang="en-US" sz="1500" b="1">
                <a:solidFill>
                  <a:srgbClr val="2E2E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SCZ</a:t>
            </a:r>
            <a:r>
              <a:rPr lang="en-US" sz="1500">
                <a:solidFill>
                  <a:srgbClr val="2E2E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major depressive disorder, Alzheimer’s disease, and frontotemporal dementia which leads to a progressive social dysfunction. </a:t>
            </a:r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796E4A-47B2-5B4E-92D3-F2A398ED0772}"/>
              </a:ext>
            </a:extLst>
          </p:cNvPr>
          <p:cNvSpPr/>
          <p:nvPr/>
        </p:nvSpPr>
        <p:spPr>
          <a:xfrm>
            <a:off x="5079393" y="4431881"/>
            <a:ext cx="37818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err="1">
                <a:solidFill>
                  <a:srgbClr val="2E2E2E"/>
                </a:solidFill>
                <a:cs typeface="Calibri" panose="020F0502020204030204" pitchFamily="34" charset="0"/>
              </a:rPr>
              <a:t>Porcelli</a:t>
            </a:r>
            <a:r>
              <a:rPr lang="en-US" sz="1050" i="1">
                <a:solidFill>
                  <a:srgbClr val="2E2E2E"/>
                </a:solidFill>
                <a:cs typeface="Calibri" panose="020F0502020204030204" pitchFamily="34" charset="0"/>
              </a:rPr>
              <a:t> et al. Neuroscience &amp; Biobehavioral Reviews (2019)</a:t>
            </a:r>
            <a:endParaRPr lang="en-US" sz="1050" i="1"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2966A-D16E-8347-A755-043D7951F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9" y="2332647"/>
            <a:ext cx="4646886" cy="1774265"/>
          </a:xfrm>
          <a:prstGeom prst="rect">
            <a:avLst/>
          </a:prstGeom>
          <a:ln w="57150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1DFB0-1401-FB4C-A5EA-96C5135554DC}"/>
              </a:ext>
            </a:extLst>
          </p:cNvPr>
          <p:cNvSpPr/>
          <p:nvPr/>
        </p:nvSpPr>
        <p:spPr>
          <a:xfrm>
            <a:off x="1651619" y="2055647"/>
            <a:ext cx="17219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/>
              <a:t>Social dysfunction in SCZ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8E8C4C-CD78-4148-B62C-6C707865E598}"/>
              </a:ext>
            </a:extLst>
          </p:cNvPr>
          <p:cNvSpPr/>
          <p:nvPr/>
        </p:nvSpPr>
        <p:spPr>
          <a:xfrm>
            <a:off x="5063398" y="4644657"/>
            <a:ext cx="44855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/>
              <a:t>Lieberman et al., 2005; Green, 2006; Green, 2015; </a:t>
            </a:r>
            <a:r>
              <a:rPr lang="en-US" sz="1050" i="1" err="1"/>
              <a:t>Velthorst</a:t>
            </a:r>
            <a:r>
              <a:rPr lang="en-US" sz="1050" i="1"/>
              <a:t> et al., 2017</a:t>
            </a:r>
          </a:p>
          <a:p>
            <a:r>
              <a:rPr lang="en-US" sz="1050"/>
              <a:t>George et al. 2017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0636" y="1477498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en-US" sz="1050"/>
              <a:t>The DSM-III-R (APA, 1987) provides an operationalized criteria of nine symptoms for </a:t>
            </a:r>
            <a:r>
              <a:rPr lang="en-US" sz="1050" b="1"/>
              <a:t>SCZ </a:t>
            </a:r>
            <a:r>
              <a:rPr lang="en-US" sz="1050" b="1" err="1"/>
              <a:t>prodrome</a:t>
            </a:r>
            <a:r>
              <a:rPr lang="en-US" sz="1050"/>
              <a:t>:</a:t>
            </a:r>
          </a:p>
        </p:txBody>
      </p:sp>
      <p:pic>
        <p:nvPicPr>
          <p:cNvPr id="1026" name="Picture 2" descr="Positive social withdrawal can boost your creativity, says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89" y="2491230"/>
            <a:ext cx="1720283" cy="128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410033" y="2146393"/>
            <a:ext cx="28819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en-US" sz="1050">
                <a:solidFill>
                  <a:srgbClr val="212121"/>
                </a:solidFill>
              </a:rPr>
              <a:t>Marked social isolation or withdrawal</a:t>
            </a:r>
            <a:br>
              <a:rPr lang="en-US" sz="1050">
                <a:solidFill>
                  <a:srgbClr val="212121"/>
                </a:solidFill>
              </a:rPr>
            </a:b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08796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89F89C-BA9B-F74C-B2B4-B0DEE1F3ECF9}"/>
              </a:ext>
            </a:extLst>
          </p:cNvPr>
          <p:cNvSpPr/>
          <p:nvPr/>
        </p:nvSpPr>
        <p:spPr>
          <a:xfrm>
            <a:off x="0" y="-10627"/>
            <a:ext cx="9144000" cy="6928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B51125-9BD1-6A46-99B9-80C45FBA67E5}"/>
              </a:ext>
            </a:extLst>
          </p:cNvPr>
          <p:cNvSpPr/>
          <p:nvPr/>
        </p:nvSpPr>
        <p:spPr>
          <a:xfrm>
            <a:off x="80740" y="128027"/>
            <a:ext cx="73678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/>
              <a:t>Role of the anterior cingulate cortex in social behaviors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CDA47-DE9D-414B-B55A-02A205DE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2" y="1059809"/>
            <a:ext cx="3514968" cy="2597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CBA94C-C16C-1F48-8DE8-8ED6D49C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87" y="2151294"/>
            <a:ext cx="4702307" cy="23643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44BBC0-61AC-B44A-8964-BBF10B1952B6}"/>
              </a:ext>
            </a:extLst>
          </p:cNvPr>
          <p:cNvSpPr/>
          <p:nvPr/>
        </p:nvSpPr>
        <p:spPr>
          <a:xfrm>
            <a:off x="4187537" y="1802390"/>
            <a:ext cx="207818" cy="41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F8CB03-3453-C947-AFEA-61CF3F219D32}"/>
              </a:ext>
            </a:extLst>
          </p:cNvPr>
          <p:cNvSpPr/>
          <p:nvPr/>
        </p:nvSpPr>
        <p:spPr>
          <a:xfrm>
            <a:off x="6339532" y="1802390"/>
            <a:ext cx="207818" cy="41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1EBD07-4EE3-9E4F-B3B2-B75188B65DB5}"/>
              </a:ext>
            </a:extLst>
          </p:cNvPr>
          <p:cNvSpPr/>
          <p:nvPr/>
        </p:nvSpPr>
        <p:spPr>
          <a:xfrm>
            <a:off x="8472476" y="1802390"/>
            <a:ext cx="207818" cy="41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72791-B705-494B-A6DC-60A260C2549A}"/>
              </a:ext>
            </a:extLst>
          </p:cNvPr>
          <p:cNvSpPr txBox="1"/>
          <p:nvPr/>
        </p:nvSpPr>
        <p:spPr>
          <a:xfrm>
            <a:off x="0" y="4605571"/>
            <a:ext cx="34467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Green, 2015</a:t>
            </a:r>
          </a:p>
          <a:p>
            <a:r>
              <a:rPr lang="en-US" sz="1050"/>
              <a:t>Johnson and Kretsge et al. Molecular Psychiatry, 2022</a:t>
            </a:r>
          </a:p>
        </p:txBody>
      </p:sp>
    </p:spTree>
    <p:extLst>
      <p:ext uri="{BB962C8B-B14F-4D97-AF65-F5344CB8AC3E}">
        <p14:creationId xmlns:p14="http://schemas.microsoft.com/office/powerpoint/2010/main" val="376522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58" y="581891"/>
            <a:ext cx="8368508" cy="37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8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71" y="81728"/>
            <a:ext cx="5423189" cy="4258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00010" y="4461407"/>
            <a:ext cx="4371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https://www.nature.com/articles/s41380-022-01485-y</a:t>
            </a:r>
          </a:p>
        </p:txBody>
      </p:sp>
    </p:spTree>
    <p:extLst>
      <p:ext uri="{BB962C8B-B14F-4D97-AF65-F5344CB8AC3E}">
        <p14:creationId xmlns:p14="http://schemas.microsoft.com/office/powerpoint/2010/main" val="1616169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9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VIP interneurons in the ACC are labeled with Genetically Encoded Calcium Indicator via AAV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cell Ca2+ dynamics recorded as a measure of change in fluorescence following GRIN lens implantation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600" y="1121513"/>
            <a:ext cx="1562350" cy="14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l="11543" r="17855"/>
          <a:stretch/>
        </p:blipFill>
        <p:spPr>
          <a:xfrm>
            <a:off x="7236000" y="1121513"/>
            <a:ext cx="1562350" cy="14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4200" y="2815500"/>
            <a:ext cx="2111400" cy="12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9F89C-BA9B-F74C-B2B4-B0DEE1F3ECF9}"/>
              </a:ext>
            </a:extLst>
          </p:cNvPr>
          <p:cNvSpPr/>
          <p:nvPr/>
        </p:nvSpPr>
        <p:spPr>
          <a:xfrm>
            <a:off x="0" y="-10627"/>
            <a:ext cx="9144000" cy="6928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100" y="2731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89F89C-BA9B-F74C-B2B4-B0DEE1F3ECF9}"/>
              </a:ext>
            </a:extLst>
          </p:cNvPr>
          <p:cNvSpPr/>
          <p:nvPr/>
        </p:nvSpPr>
        <p:spPr>
          <a:xfrm>
            <a:off x="0" y="-10627"/>
            <a:ext cx="9144000" cy="6928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050" name="Picture 2" descr="https://els-jbs-prod-cdn.jbs.elsevierhealth.com/cms/attachment/06e3c138-31cd-4f91-b3a9-92f16524a6e4/gr3_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18" y="990859"/>
            <a:ext cx="4250965" cy="372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76932" y="4711303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Tatti</a:t>
            </a:r>
            <a:r>
              <a:rPr lang="en-US"/>
              <a:t> et al.,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45" y="124691"/>
            <a:ext cx="4219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Excitation and inhibition in the brain</a:t>
            </a:r>
          </a:p>
        </p:txBody>
      </p:sp>
    </p:spTree>
    <p:extLst>
      <p:ext uri="{BB962C8B-B14F-4D97-AF65-F5344CB8AC3E}">
        <p14:creationId xmlns:p14="http://schemas.microsoft.com/office/powerpoint/2010/main" val="24831610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A830D3DF6174F961CD4E677FB47AF" ma:contentTypeVersion="2" ma:contentTypeDescription="Create a new document." ma:contentTypeScope="" ma:versionID="f11452c56cfef3cdce2f0ceeb551b07b">
  <xsd:schema xmlns:xsd="http://www.w3.org/2001/XMLSchema" xmlns:xs="http://www.w3.org/2001/XMLSchema" xmlns:p="http://schemas.microsoft.com/office/2006/metadata/properties" xmlns:ns2="69d34751-6511-43c9-a7b9-7aabd720eb23" targetNamespace="http://schemas.microsoft.com/office/2006/metadata/properties" ma:root="true" ma:fieldsID="527b9b96305964048bd7508ad303e067" ns2:_="">
    <xsd:import namespace="69d34751-6511-43c9-a7b9-7aabd720eb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d34751-6511-43c9-a7b9-7aabd720eb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C34EA4-E9A9-43AA-B727-4D9475A36F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03C3670-22EE-49FD-9C9D-671F0D7CBA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94C13D-6BCA-43F4-B48E-0784EA20BBAF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18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Cruz-Martin Miniscope Data</vt:lpstr>
      <vt:lpstr>Data Organization</vt:lpstr>
      <vt:lpstr>Elevated Zero Maze</vt:lpstr>
      <vt:lpstr>Opposite Sex</vt:lpstr>
      <vt:lpstr>Direct Interaction</vt:lpstr>
      <vt:lpstr>Funding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Alberto</dc:creator>
  <cp:revision>1</cp:revision>
  <dcterms:modified xsi:type="dcterms:W3CDTF">2022-04-04T22:04:57Z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0x01010085DA830D3DF6174F961CD4E677FB47AF</vt:lpwstr>
  </property>
</Properties>
</file>